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60" r:id="rId4"/>
    <p:sldId id="303" r:id="rId5"/>
    <p:sldId id="293" r:id="rId6"/>
    <p:sldId id="295" r:id="rId7"/>
    <p:sldId id="320" r:id="rId8"/>
    <p:sldId id="321" r:id="rId9"/>
    <p:sldId id="311" r:id="rId10"/>
    <p:sldId id="312" r:id="rId11"/>
    <p:sldId id="264" r:id="rId12"/>
    <p:sldId id="326" r:id="rId13"/>
    <p:sldId id="308" r:id="rId14"/>
    <p:sldId id="322" r:id="rId15"/>
    <p:sldId id="330" r:id="rId16"/>
    <p:sldId id="331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23" r:id="rId25"/>
    <p:sldId id="314" r:id="rId26"/>
    <p:sldId id="262" r:id="rId27"/>
    <p:sldId id="316" r:id="rId28"/>
    <p:sldId id="327" r:id="rId29"/>
    <p:sldId id="319" r:id="rId30"/>
    <p:sldId id="304" r:id="rId31"/>
    <p:sldId id="278" r:id="rId32"/>
    <p:sldId id="325" r:id="rId33"/>
    <p:sldId id="328" r:id="rId34"/>
    <p:sldId id="329" r:id="rId35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38"/>
    </p:embeddedFont>
    <p:embeddedFont>
      <p:font typeface="Titillium Web" panose="020B0600000101010101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나눔스퀘어 Bold" panose="020B0600000101010101" pitchFamily="50" charset="-127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2" clrIdx="0">
    <p:extLst>
      <p:ext uri="{19B8F6BF-5375-455C-9EA6-DF929625EA0E}">
        <p15:presenceInfo xmlns:p15="http://schemas.microsoft.com/office/powerpoint/2012/main" userId="a8572c1163a0986a" providerId="Windows Live"/>
      </p:ext>
    </p:extLst>
  </p:cmAuthor>
  <p:cmAuthor id="2" name="Windows 사용자" initials="W사" lastIdx="1" clrIdx="1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03F"/>
    <a:srgbClr val="9FC5E8"/>
    <a:srgbClr val="142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72044" autoAdjust="0"/>
  </p:normalViewPr>
  <p:slideViewPr>
    <p:cSldViewPr snapToGrid="0">
      <p:cViewPr varScale="1">
        <p:scale>
          <a:sx n="89" d="100"/>
          <a:sy n="89" d="100"/>
        </p:scale>
        <p:origin x="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B5810-D27B-40E0-BF45-916687FD48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F92DE-5C4F-42F6-BDF4-A09D1CC49B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39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biginsight/15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-KR" altLang="en-US" dirty="0" smtClean="0"/>
              <a:t>안녕하십니까</a:t>
            </a:r>
            <a:r>
              <a:rPr lang="en-US" altLang="ko-KR" dirty="0" smtClean="0"/>
              <a:t>? 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블록체인과</a:t>
            </a:r>
            <a:r>
              <a:rPr lang="ko-KR" altLang="en-US" dirty="0" smtClean="0"/>
              <a:t> 빅데이터를 활용한 </a:t>
            </a:r>
            <a:r>
              <a:rPr lang="ko-KR" altLang="en-US" dirty="0" err="1" smtClean="0"/>
              <a:t>프롭테크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진실의 방 발표를 맡은 </a:t>
            </a:r>
            <a:r>
              <a:rPr lang="en-US" altLang="ko-KR" baseline="0" dirty="0" smtClean="0"/>
              <a:t>SS203</a:t>
            </a:r>
            <a:r>
              <a:rPr lang="ko-KR" altLang="en-US" baseline="0" dirty="0" smtClean="0"/>
              <a:t>팀 팀장 </a:t>
            </a:r>
            <a:r>
              <a:rPr lang="ko-KR" altLang="en-US" baseline="0" dirty="0" err="1" smtClean="0"/>
              <a:t>박창현입니다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저장된 이력들의 주소로 데이터를 수집하고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이를 가공하여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사용자가 관심 지역과 선호도를 바탕으로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사용자가 원하는 건물을 추천해줍니다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2383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3058e63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3058e631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구현입니다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많은 데이터를</a:t>
            </a:r>
            <a:r>
              <a:rPr lang="ko-KR" altLang="en-US" baseline="0" dirty="0" smtClean="0"/>
              <a:t> 구해야 했으므로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국토교통부에서 </a:t>
            </a:r>
            <a:r>
              <a:rPr lang="ko-KR" altLang="en-US" dirty="0" err="1" smtClean="0"/>
              <a:t>실거래</a:t>
            </a:r>
            <a:r>
              <a:rPr lang="ko-KR" altLang="en-US" dirty="0" smtClean="0"/>
              <a:t> 내역을</a:t>
            </a:r>
            <a:r>
              <a:rPr lang="ko-KR" altLang="en-US" baseline="0" dirty="0" smtClean="0"/>
              <a:t> 사용했고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검색에서 사용하는 </a:t>
            </a:r>
            <a:r>
              <a:rPr lang="ko-KR" altLang="en-US" dirty="0" err="1" smtClean="0"/>
              <a:t>도로명</a:t>
            </a:r>
            <a:r>
              <a:rPr lang="ko-KR" altLang="en-US" dirty="0" smtClean="0"/>
              <a:t> 주소를 위한 데이터를</a:t>
            </a:r>
            <a:r>
              <a:rPr lang="en-US" altLang="ko-KR" dirty="0" smtClean="0"/>
              <a:t>,</a:t>
            </a:r>
            <a:r>
              <a:rPr lang="ko-KR" altLang="en-US" dirty="0" smtClean="0"/>
              <a:t> 행정안전부에서</a:t>
            </a:r>
            <a:r>
              <a:rPr lang="ko-KR" altLang="en-US" baseline="0" dirty="0" smtClean="0"/>
              <a:t> 얻었습니다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API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Kakao</a:t>
            </a:r>
            <a:r>
              <a:rPr lang="en-US" altLang="ko-KR" dirty="0" smtClean="0"/>
              <a:t> API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Kakao</a:t>
            </a:r>
            <a:r>
              <a:rPr lang="en-US" altLang="ko-KR" dirty="0" smtClean="0"/>
              <a:t> Map API</a:t>
            </a:r>
            <a:r>
              <a:rPr lang="ko-KR" altLang="en-US" dirty="0" smtClean="0"/>
              <a:t>를 사용했습니다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974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구현했던 여러 기능</a:t>
            </a:r>
            <a:r>
              <a:rPr lang="ko-KR" altLang="en-US" baseline="0" dirty="0" smtClean="0"/>
              <a:t> 중에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가지를 뽑아봤습니다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첫</a:t>
            </a:r>
            <a:r>
              <a:rPr lang="ko-KR" altLang="en-US" baseline="0" dirty="0" smtClean="0"/>
              <a:t> 번째로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건물 검색 시 상세 이력 조회입니다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블록체인을</a:t>
            </a:r>
            <a:r>
              <a:rPr lang="ko-KR" altLang="en-US" baseline="0" dirty="0" smtClean="0"/>
              <a:t> 사용하여 신뢰성 있는 데이터를 조회할 수 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두 번째로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거래 금액 변동 추이입니다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신뢰성 있는 데이터를 조회하였으면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분석하여 기존에 얼마의 금액에 거래가 되었는지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차트로 시각화하여 쉽게 파악할 수 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마지막으로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추천 서비스입니다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사용자가 설정했던 선호도를 바탕으로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원하는 건물을 쉽게 찾고자 했습니다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이 역시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교통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마트편의점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의료시설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교통시설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문화공간등으로 점수를 매겨 시각화 하였습니다</a:t>
            </a:r>
            <a:r>
              <a:rPr lang="en-US" altLang="ko-KR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aseline="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Titillium Web"/>
              </a:rPr>
              <a:t>자세한 내용은 시연을 진행하면서 </a:t>
            </a:r>
            <a:r>
              <a:rPr lang="ko-KR" altLang="en-US" sz="1100" baseline="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Titillium Web"/>
              </a:rPr>
              <a:t>설명드리겠습니다</a:t>
            </a:r>
            <a:r>
              <a:rPr lang="en-US" altLang="ko-KR" sz="1100" baseline="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Titillium Web"/>
              </a:rPr>
              <a:t>.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310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3058e63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3058e631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855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3058e63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3058e631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팀 소개입니다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44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 팀장 </a:t>
            </a:r>
            <a:r>
              <a:rPr lang="ko-KR" altLang="en-US" dirty="0" err="1" smtClean="0"/>
              <a:t>박창현을</a:t>
            </a:r>
            <a:r>
              <a:rPr lang="ko-KR" altLang="en-US" dirty="0" smtClean="0"/>
              <a:t> 포함한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명으로 이루어진 </a:t>
            </a:r>
            <a:r>
              <a:rPr lang="en-US" altLang="ko-KR" dirty="0" smtClean="0"/>
              <a:t>SS203</a:t>
            </a:r>
            <a:r>
              <a:rPr lang="ko-KR" altLang="en-US" dirty="0" smtClean="0"/>
              <a:t>은 모두 적극적으로 프로젝트에 참가하였으며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각자 맡은 기능에 대해 책임감을 가지고 구현했습니다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652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3058e6311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3058e6311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기술 스택과 </a:t>
            </a:r>
            <a:r>
              <a:rPr lang="ko-KR" altLang="en-US" dirty="0" err="1" smtClean="0"/>
              <a:t>아키텍쳐입니다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3058e631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3058e631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Front</a:t>
            </a:r>
            <a:r>
              <a:rPr lang="en-US" baseline="0" dirty="0" smtClean="0"/>
              <a:t>-End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Vue</a:t>
            </a:r>
            <a:r>
              <a:rPr lang="ko-KR" altLang="en-US" baseline="0" dirty="0" smtClean="0"/>
              <a:t>를 사용했고</a:t>
            </a:r>
            <a:r>
              <a:rPr lang="en-US" altLang="ko-KR" baseline="0" dirty="0" smtClean="0"/>
              <a:t>,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/>
              <a:t>Back-End</a:t>
            </a:r>
            <a:r>
              <a:rPr lang="ko-KR" altLang="en-US" dirty="0" smtClean="0"/>
              <a:t>는 스프링 부트와 데이터 처리를 위한 장고를 사용했습니다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기존 </a:t>
            </a:r>
            <a:r>
              <a:rPr lang="en-US" altLang="ko-KR" dirty="0" err="1" smtClean="0"/>
              <a:t>MyBatis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JPA</a:t>
            </a:r>
            <a:r>
              <a:rPr lang="ko-KR" altLang="en-US" dirty="0" smtClean="0"/>
              <a:t>로 변경했습니다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153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ko-KR" dirty="0" smtClean="0"/>
              <a:t>JPA</a:t>
            </a:r>
            <a:r>
              <a:rPr lang="ko-KR" altLang="en-US" dirty="0" smtClean="0"/>
              <a:t>를 사용한 이유는 생산성에 강점을 가졌기</a:t>
            </a:r>
            <a:r>
              <a:rPr lang="ko-KR" altLang="en-US" baseline="0" dirty="0" smtClean="0"/>
              <a:t> 때문입니다</a:t>
            </a:r>
            <a:r>
              <a:rPr lang="en-US" altLang="ko-KR" baseline="0" dirty="0" smtClean="0"/>
              <a:t>.</a:t>
            </a:r>
          </a:p>
          <a:p>
            <a:pPr marL="139700" indent="0">
              <a:buNone/>
            </a:pPr>
            <a:r>
              <a:rPr lang="ko-KR" altLang="en-US" baseline="0" dirty="0" smtClean="0"/>
              <a:t>유저가 사용하는 기능이 많기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객체 단위로 관리하면 개발에 편리할 것이라 생각했습니다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39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목차는 다음과 같습니다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기획</a:t>
            </a:r>
            <a:r>
              <a:rPr lang="ko-KR" altLang="en-US" baseline="0" dirty="0" smtClean="0"/>
              <a:t> 배경부터 </a:t>
            </a:r>
            <a:r>
              <a:rPr lang="en-US" altLang="ko-KR" baseline="0" dirty="0" smtClean="0"/>
              <a:t>Q&amp;A </a:t>
            </a:r>
            <a:r>
              <a:rPr lang="ko-KR" altLang="en-US" baseline="0" dirty="0" smtClean="0"/>
              <a:t>순으로 진행하겠습니다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3058e631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3058e631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클라이언트가 요청을 보내면 </a:t>
            </a:r>
            <a:r>
              <a:rPr lang="en-US" altLang="ko-KR" dirty="0" smtClean="0"/>
              <a:t>Nginx</a:t>
            </a:r>
            <a:r>
              <a:rPr lang="ko-KR" altLang="en-US" dirty="0" smtClean="0"/>
              <a:t>이 받아 이를 </a:t>
            </a:r>
            <a:r>
              <a:rPr lang="en-US" altLang="ko-KR" dirty="0" err="1" smtClean="0"/>
              <a:t>Vue</a:t>
            </a:r>
            <a:r>
              <a:rPr lang="ko-KR" altLang="en-US" dirty="0" smtClean="0"/>
              <a:t>에서 브라우저를 </a:t>
            </a:r>
            <a:r>
              <a:rPr lang="ko-KR" altLang="en-US" dirty="0" err="1" smtClean="0"/>
              <a:t>랜더링하여</a:t>
            </a:r>
            <a:r>
              <a:rPr lang="ko-KR" altLang="en-US" dirty="0" smtClean="0"/>
              <a:t> 보여줍니다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데이터 처리는 </a:t>
            </a:r>
            <a:r>
              <a:rPr lang="en-US" altLang="ko-KR" dirty="0" smtClean="0"/>
              <a:t>spring</a:t>
            </a:r>
            <a:r>
              <a:rPr lang="en-US" altLang="ko-KR" baseline="0" dirty="0" smtClean="0"/>
              <a:t> boot</a:t>
            </a:r>
            <a:r>
              <a:rPr lang="ko-KR" altLang="en-US" baseline="0" dirty="0" smtClean="0"/>
              <a:t>와 </a:t>
            </a:r>
            <a:r>
              <a:rPr lang="en-US" altLang="ko-KR" baseline="0" dirty="0" err="1" smtClean="0"/>
              <a:t>gunicorn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으로 보내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관련 처리를 합니다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aseline="0" dirty="0" smtClean="0"/>
              <a:t>이력조회 시 </a:t>
            </a:r>
            <a:r>
              <a:rPr lang="en-US" altLang="ko-KR" baseline="0" dirty="0" err="1" smtClean="0"/>
              <a:t>Blockchain</a:t>
            </a:r>
            <a:r>
              <a:rPr lang="en-US" altLang="ko-KR" baseline="0" dirty="0" smtClean="0"/>
              <a:t> network</a:t>
            </a:r>
            <a:r>
              <a:rPr lang="ko-KR" altLang="en-US" baseline="0" dirty="0" smtClean="0"/>
              <a:t>안에 있는 </a:t>
            </a:r>
            <a:r>
              <a:rPr lang="en-US" altLang="ko-KR" baseline="0" dirty="0" smtClean="0"/>
              <a:t>peer</a:t>
            </a:r>
            <a:r>
              <a:rPr lang="ko-KR" altLang="en-US" baseline="0" dirty="0" smtClean="0"/>
              <a:t>에 접근하여 원하는 정보를 받아 사용자에게 보여주게 됩니다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93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안전한 거래를 위해 </a:t>
            </a:r>
            <a:r>
              <a:rPr lang="ko-KR" altLang="en-US" baseline="0" dirty="0" err="1" smtClean="0"/>
              <a:t>블록체인을</a:t>
            </a:r>
            <a:r>
              <a:rPr lang="ko-KR" altLang="en-US" baseline="0" dirty="0" smtClean="0"/>
              <a:t> 사용했고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추천 서비스를 위해 빅데이터를 활용해봤습니다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진실의 방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은</a:t>
            </a:r>
            <a:r>
              <a:rPr lang="ko-KR" altLang="en-US" baseline="0" dirty="0" smtClean="0"/>
              <a:t> 여러분들에게 안전하고 원하는 정보들을 제공하겠습니다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더 안전하고 원하는 건물을 쉽게 확인하세요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이상으로 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이어서 질문을 받겠습니다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866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3058e6311_5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3058e6311_5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하이브리드</a:t>
            </a:r>
            <a:r>
              <a:rPr lang="ko-KR" altLang="en-US" dirty="0" smtClean="0"/>
              <a:t> 추천시스템을 구현하려고 했음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협업필터링의 </a:t>
            </a:r>
            <a:r>
              <a:rPr lang="ko-KR" altLang="en-US" dirty="0" err="1" smtClean="0"/>
              <a:t>유저베이스</a:t>
            </a:r>
            <a:r>
              <a:rPr lang="ko-KR" altLang="en-US" dirty="0" smtClean="0"/>
              <a:t> 방식은 신규사용자의 경우 남긴 리뷰가 없어서 나타나는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콜드스타트의 문제가 있기때문에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초반에는 </a:t>
            </a:r>
            <a:r>
              <a:rPr lang="ko-KR" altLang="en-US" dirty="0" err="1" smtClean="0"/>
              <a:t>컨텐츠베이스드</a:t>
            </a:r>
            <a:r>
              <a:rPr lang="ko-KR" altLang="en-US" dirty="0" smtClean="0"/>
              <a:t> 방식으로 추천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hlinkClick r:id="rId3"/>
              </a:rPr>
              <a:t>https://brunch.co.kr/@biginsight/15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344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510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15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기획 배경입니다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여러분 혹시 </a:t>
            </a:r>
            <a:r>
              <a:rPr lang="ko-KR" altLang="en-US" dirty="0" err="1" smtClean="0"/>
              <a:t>프롭테크라고</a:t>
            </a:r>
            <a:r>
              <a:rPr lang="ko-KR" altLang="en-US" dirty="0" smtClean="0"/>
              <a:t> 들어보셨나요</a:t>
            </a:r>
            <a:r>
              <a:rPr lang="en-US" altLang="ko-KR" dirty="0" smtClean="0"/>
              <a:t>?</a:t>
            </a:r>
          </a:p>
          <a:p>
            <a:pPr marL="13970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프롭테크란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Technology</a:t>
            </a:r>
            <a:r>
              <a:rPr lang="ko-KR" altLang="en-US" dirty="0" smtClean="0"/>
              <a:t>의 합성어이며</a:t>
            </a:r>
            <a:r>
              <a:rPr lang="en-US" altLang="ko-KR" dirty="0" smtClean="0"/>
              <a:t>,</a:t>
            </a:r>
          </a:p>
          <a:p>
            <a:pPr marL="13970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이는 정보</a:t>
            </a:r>
            <a:r>
              <a:rPr lang="ko-KR" altLang="en-US" baseline="0" dirty="0" smtClean="0"/>
              <a:t> 기술을 결합한 부동산 서비스 산업입니다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  <a:p>
            <a:pPr marL="139700" indent="0">
              <a:buNone/>
            </a:pPr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블록체인과</a:t>
            </a:r>
            <a:r>
              <a:rPr lang="ko-KR" altLang="en-US" baseline="0" dirty="0" smtClean="0"/>
              <a:t> 빅데이터를 활용했습니다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7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부동산 관련 범죄들이</a:t>
            </a:r>
            <a:r>
              <a:rPr lang="ko-KR" altLang="en-US" baseline="0" dirty="0" smtClean="0"/>
              <a:t> 꾸준히 발생하고 있는 상태에서 사용자들이 사전에 대비할 수 있는 방법이 없을까 생각해봤습니다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신뢰성 있는 정보를 어떻게 얻을 수 있을까요</a:t>
            </a:r>
            <a:r>
              <a:rPr lang="en-US" altLang="ko-KR" dirty="0" smtClean="0"/>
              <a:t>?..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고민에 대한 결과는 바로 </a:t>
            </a:r>
            <a:r>
              <a:rPr lang="ko-KR" altLang="en-US" dirty="0" err="1" smtClean="0"/>
              <a:t>블록체인이었습니다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166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블록체인으로 탈 </a:t>
            </a:r>
            <a:r>
              <a:rPr lang="ko-KR" altLang="en-US" dirty="0" err="1" smtClean="0"/>
              <a:t>중앙화를</a:t>
            </a:r>
            <a:r>
              <a:rPr lang="ko-KR" altLang="en-US" dirty="0" smtClean="0"/>
              <a:t> 통한 데이터 관리를 할 수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위</a:t>
            </a:r>
            <a:r>
              <a:rPr lang="en-US" altLang="ko-KR" dirty="0" smtClean="0">
                <a:solidFill>
                  <a:srgbClr val="00C0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·</a:t>
            </a:r>
            <a:r>
              <a:rPr lang="ko-KR" altLang="en-US" dirty="0" smtClean="0"/>
              <a:t>변조가 불가능하고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데이터의 투명성이 보장됩니다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여기서 저희는 </a:t>
            </a:r>
            <a:r>
              <a:rPr lang="ko-KR" altLang="en-US" dirty="0" err="1" smtClean="0"/>
              <a:t>이더리움이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하이퍼레저</a:t>
            </a:r>
            <a:r>
              <a:rPr lang="ko-KR" altLang="en-US" dirty="0" smtClean="0"/>
              <a:t> 패브릭을 사용하기로 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289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하이퍼레저</a:t>
            </a:r>
            <a:r>
              <a:rPr lang="ko-KR" altLang="en-US" dirty="0" smtClean="0"/>
              <a:t> 패브릭을 선택한 이유는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첫째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접근에 대한 제어가 쉽게 가능해야 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 </a:t>
            </a:r>
            <a:r>
              <a:rPr lang="ko-KR" altLang="en-US" dirty="0" smtClean="0"/>
              <a:t>둘째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누구나 이력을 등록하면 데이터의 신뢰성이 떨어지기 때문에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인증된 공인중개사만 이력 등록이 가능해야 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) </a:t>
            </a:r>
            <a:r>
              <a:rPr lang="ko-KR" altLang="en-US" dirty="0" smtClean="0"/>
              <a:t>마지막으로 </a:t>
            </a:r>
            <a:r>
              <a:rPr lang="ko-KR" altLang="en-US" dirty="0" err="1" smtClean="0"/>
              <a:t>이더리움에</a:t>
            </a:r>
            <a:r>
              <a:rPr lang="ko-KR" altLang="en-US" dirty="0" smtClean="0"/>
              <a:t> 비교하여 보안성과 속도가 빨랐기 때문입니다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40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허가된 공인중개사는 건물 이력을 등록할 수 있고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등록된 이력은 위</a:t>
            </a:r>
            <a:r>
              <a:rPr lang="en-US" altLang="ko-KR" dirty="0" smtClean="0">
                <a:solidFill>
                  <a:srgbClr val="00C0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·</a:t>
            </a:r>
            <a:r>
              <a:rPr lang="ko-KR" altLang="en-US" dirty="0" smtClean="0"/>
              <a:t>변조가 어렵기 때문에 신뢰성 있는 건물 이력을 사용자에게 제공할 수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그렇게 신뢰성 있는 이력을 바탕으로 안전한 부동산 거래가 가능할 것입니다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598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추가로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주변 시설의 개수에 따라 차트를 시각화 하고자 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사용자가 평가하여 축적했던 데이터를 토대로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또 다른 사용자에게 추천 서비스를 제공하는 것과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baseline="0" dirty="0" smtClean="0"/>
              <a:t>선호하는 건물이 어떤 것들이 있는지 보여주는 것을 목표를 정했습니다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9374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258" y="0"/>
            <a:ext cx="968741" cy="41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1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0" y="2550000"/>
            <a:ext cx="9144000" cy="25935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798" y="3"/>
            <a:ext cx="1003200" cy="4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27" y="4731270"/>
            <a:ext cx="968741" cy="41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258" y="0"/>
            <a:ext cx="968741" cy="41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 preserve="1">
  <p:cSld name="1_Blank colo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4184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gradFill>
            <a:gsLst>
              <a:gs pos="0">
                <a:srgbClr val="00C03F"/>
              </a:gs>
              <a:gs pos="79000">
                <a:srgbClr val="B7D4EE">
                  <a:alpha val="92220"/>
                </a:srgbClr>
              </a:gs>
              <a:gs pos="100000">
                <a:srgbClr val="CFE2F3">
                  <a:alpha val="12941"/>
                  <a:alpha val="9222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258" y="0"/>
            <a:ext cx="968741" cy="41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567275" y="1722000"/>
            <a:ext cx="66000" cy="46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258" y="0"/>
            <a:ext cx="968741" cy="41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261050" y="795819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▸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Google Shape;28;p5"/>
          <p:cNvSpPr txBox="1"/>
          <p:nvPr userDrawn="1"/>
        </p:nvSpPr>
        <p:spPr>
          <a:xfrm>
            <a:off x="592273" y="63241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  <a:endParaRPr sz="9600" b="1" dirty="0">
              <a:solidFill>
                <a:srgbClr val="FFFFFF"/>
              </a:solidFill>
            </a:endParaRPr>
          </a:p>
        </p:txBody>
      </p:sp>
      <p:sp>
        <p:nvSpPr>
          <p:cNvPr id="7" name="Google Shape;28;p5"/>
          <p:cNvSpPr txBox="1"/>
          <p:nvPr userDrawn="1"/>
        </p:nvSpPr>
        <p:spPr>
          <a:xfrm>
            <a:off x="5769600" y="63241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 smtClean="0">
                <a:solidFill>
                  <a:srgbClr val="FFFFFF"/>
                </a:solidFill>
              </a:rPr>
              <a:t>”</a:t>
            </a:r>
            <a:endParaRPr sz="9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33" name="Google Shape;33;p6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35;p6"/>
          <p:cNvSpPr/>
          <p:nvPr userDrawn="1"/>
        </p:nvSpPr>
        <p:spPr>
          <a:xfrm>
            <a:off x="504049" y="422500"/>
            <a:ext cx="54300" cy="393600"/>
          </a:xfrm>
          <a:prstGeom prst="rect">
            <a:avLst/>
          </a:prstGeom>
          <a:solidFill>
            <a:srgbClr val="FF0040">
              <a:alpha val="8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33" name="Google Shape;33;p6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0706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4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44425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308498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41" name="Google Shape;41;p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35;p6"/>
          <p:cNvSpPr/>
          <p:nvPr userDrawn="1"/>
        </p:nvSpPr>
        <p:spPr>
          <a:xfrm>
            <a:off x="504049" y="422500"/>
            <a:ext cx="54300" cy="393600"/>
          </a:xfrm>
          <a:prstGeom prst="rect">
            <a:avLst/>
          </a:prstGeom>
          <a:solidFill>
            <a:srgbClr val="FF0040">
              <a:alpha val="8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44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 dirty="0"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2172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55901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 dirty="0"/>
          </a:p>
        </p:txBody>
      </p:sp>
      <p:sp>
        <p:nvSpPr>
          <p:cNvPr id="48" name="Google Shape;48;p8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00C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35;p6"/>
          <p:cNvSpPr/>
          <p:nvPr userDrawn="1"/>
        </p:nvSpPr>
        <p:spPr>
          <a:xfrm>
            <a:off x="504049" y="422500"/>
            <a:ext cx="54300" cy="393600"/>
          </a:xfrm>
          <a:prstGeom prst="rect">
            <a:avLst/>
          </a:prstGeom>
          <a:solidFill>
            <a:srgbClr val="FF0040">
              <a:alpha val="8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Titillium Web"/>
              </a:defRPr>
            </a:lvl1pPr>
            <a:lvl2pPr lvl="1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4" r:id="rId6"/>
    <p:sldLayoutId id="2147483665" r:id="rId7"/>
    <p:sldLayoutId id="2147483653" r:id="rId8"/>
    <p:sldLayoutId id="2147483654" r:id="rId9"/>
    <p:sldLayoutId id="2147483661" r:id="rId10"/>
    <p:sldLayoutId id="2147483662" r:id="rId11"/>
    <p:sldLayoutId id="2147483666" r:id="rId12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 smtClean="0"/>
              <a:t>블록체인과</a:t>
            </a:r>
            <a:r>
              <a:rPr lang="ko-KR" altLang="en-US" sz="1200" dirty="0" smtClean="0"/>
              <a:t> 빅데이터를 활용한 </a:t>
            </a:r>
            <a:r>
              <a:rPr lang="ko-KR" altLang="en-US" sz="1200" dirty="0" err="1" smtClean="0"/>
              <a:t>프롭테크</a:t>
            </a:r>
            <a:endParaRPr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685800" y="2858400"/>
            <a:ext cx="3686100" cy="51090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SSAFY 대전 2반 </a:t>
            </a:r>
            <a:r>
              <a:rPr lang="en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200" dirty="0" smtClean="0"/>
              <a:t>팀 </a:t>
            </a:r>
            <a:r>
              <a:rPr lang="en-US" altLang="ko-KR" sz="1200" dirty="0" smtClean="0"/>
              <a:t>– SS203</a:t>
            </a:r>
            <a:endParaRPr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50" y="2815602"/>
            <a:ext cx="6683558" cy="23278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10" y="1332711"/>
            <a:ext cx="3640690" cy="154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sp>
        <p:nvSpPr>
          <p:cNvPr id="27" name="Google Shape;139;p22"/>
          <p:cNvSpPr txBox="1"/>
          <p:nvPr/>
        </p:nvSpPr>
        <p:spPr>
          <a:xfrm>
            <a:off x="283158" y="3462518"/>
            <a:ext cx="3137504" cy="92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저장된 이력들의 주소로</a:t>
            </a:r>
            <a:endParaRPr lang="en-US" altLang="ko-KR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주변 시설 데이터 수집</a:t>
            </a:r>
            <a:endParaRPr lang="en-US" altLang="ko-KR" sz="12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교통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,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마트편의점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,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의료시설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,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교통시설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,</a:t>
            </a:r>
            <a:r>
              <a:rPr lang="ko-KR" altLang="en-US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문화공간</a:t>
            </a:r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)</a:t>
            </a:r>
            <a:endParaRPr lang="en-US" altLang="ko-KR" sz="12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832082" y="1410240"/>
            <a:ext cx="1903968" cy="1930492"/>
            <a:chOff x="5909547" y="1452448"/>
            <a:chExt cx="2712662" cy="275045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220" y="1452448"/>
              <a:ext cx="1615326" cy="16153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883" y="2169529"/>
              <a:ext cx="1615326" cy="161532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547" y="2587574"/>
              <a:ext cx="1615326" cy="161532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04" y="1410240"/>
            <a:ext cx="1687907" cy="168790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994267" y="2437088"/>
            <a:ext cx="480996" cy="387106"/>
          </a:xfrm>
          <a:prstGeom prst="rightArrow">
            <a:avLst/>
          </a:prstGeom>
          <a:solidFill>
            <a:srgbClr val="00C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39;p22"/>
          <p:cNvSpPr txBox="1"/>
          <p:nvPr/>
        </p:nvSpPr>
        <p:spPr>
          <a:xfrm>
            <a:off x="3019087" y="3338044"/>
            <a:ext cx="3363539" cy="8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endParaRPr lang="en-US" altLang="ko-KR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algn="ctr">
              <a:lnSpc>
                <a:spcPct val="8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사용자의 관심 지역과 선호도</a:t>
            </a:r>
            <a:endParaRPr lang="en-US" altLang="ko-KR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algn="ctr">
              <a:lnSpc>
                <a:spcPct val="80000"/>
              </a:lnSpc>
            </a:pP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algn="ctr">
              <a:lnSpc>
                <a:spcPct val="8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다른 사용자들의 건물에 대한 관심도</a:t>
            </a:r>
            <a:endParaRPr lang="en-US" altLang="ko-KR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74" y="1673586"/>
            <a:ext cx="1563324" cy="1563324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926452" y="2437088"/>
            <a:ext cx="480996" cy="387106"/>
          </a:xfrm>
          <a:prstGeom prst="rightArrow">
            <a:avLst/>
          </a:prstGeom>
          <a:solidFill>
            <a:srgbClr val="00C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39;p22"/>
          <p:cNvSpPr txBox="1"/>
          <p:nvPr/>
        </p:nvSpPr>
        <p:spPr>
          <a:xfrm>
            <a:off x="6539372" y="3505465"/>
            <a:ext cx="2215562" cy="55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사용자가 원하는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건물 추천</a:t>
            </a:r>
            <a:endParaRPr lang="en-US" altLang="ko-KR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95455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" grpId="0" animBg="1"/>
      <p:bldP spid="16" grpId="0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ctrTitle"/>
          </p:nvPr>
        </p:nvSpPr>
        <p:spPr>
          <a:xfrm>
            <a:off x="826350" y="1604050"/>
            <a:ext cx="4638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구현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4" name="Google Shape;139;p22"/>
          <p:cNvSpPr txBox="1"/>
          <p:nvPr/>
        </p:nvSpPr>
        <p:spPr>
          <a:xfrm>
            <a:off x="476481" y="1149858"/>
            <a:ext cx="3031849" cy="40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사용 데이터 및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API</a:t>
            </a:r>
          </a:p>
        </p:txBody>
      </p:sp>
      <p:sp>
        <p:nvSpPr>
          <p:cNvPr id="5" name="Google Shape;139;p22"/>
          <p:cNvSpPr txBox="1"/>
          <p:nvPr/>
        </p:nvSpPr>
        <p:spPr>
          <a:xfrm>
            <a:off x="995295" y="1733756"/>
            <a:ext cx="5595863" cy="214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국토교통부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실거래가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공개시스템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행정안전부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 </a:t>
            </a:r>
            <a:r>
              <a:rPr lang="ko-KR" altLang="en-US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도로명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 주소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Kakao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 API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Kakao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 Map API</a:t>
            </a:r>
          </a:p>
        </p:txBody>
      </p:sp>
    </p:spTree>
    <p:extLst>
      <p:ext uri="{BB962C8B-B14F-4D97-AF65-F5344CB8AC3E}">
        <p14:creationId xmlns:p14="http://schemas.microsoft.com/office/powerpoint/2010/main" val="20156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7" name="Google Shape;139;p22"/>
          <p:cNvSpPr txBox="1"/>
          <p:nvPr/>
        </p:nvSpPr>
        <p:spPr>
          <a:xfrm>
            <a:off x="0" y="1159094"/>
            <a:ext cx="3031849" cy="40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주요 기능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8" name="Google Shape;139;p22"/>
          <p:cNvSpPr txBox="1"/>
          <p:nvPr/>
        </p:nvSpPr>
        <p:spPr>
          <a:xfrm>
            <a:off x="953136" y="1740983"/>
            <a:ext cx="3567468" cy="13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건물 검색 시 상세 이력 조회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거래 금액 변동 추이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추천 서비스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400907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ctrTitle"/>
          </p:nvPr>
        </p:nvSpPr>
        <p:spPr>
          <a:xfrm>
            <a:off x="826350" y="1604050"/>
            <a:ext cx="4638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03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44425" y="422500"/>
            <a:ext cx="3684544" cy="857400"/>
          </a:xfrm>
        </p:spPr>
        <p:txBody>
          <a:bodyPr/>
          <a:lstStyle/>
          <a:p>
            <a:r>
              <a:rPr lang="ko-KR" altLang="en-US" dirty="0" smtClean="0"/>
              <a:t>로그인 및 메인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1. 로그인 및 메인페이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836" y="1071339"/>
            <a:ext cx="6479893" cy="31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44424" y="422500"/>
            <a:ext cx="4200911" cy="717811"/>
          </a:xfrm>
        </p:spPr>
        <p:txBody>
          <a:bodyPr/>
          <a:lstStyle/>
          <a:p>
            <a:r>
              <a:rPr lang="ko-KR" altLang="en-US" dirty="0" smtClean="0"/>
              <a:t>유저 정보 및 공인중개사 정보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2. 유저정보 및 공인중개사 정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424" y="1232047"/>
            <a:ext cx="6788075" cy="33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44425" y="422500"/>
            <a:ext cx="3684544" cy="857400"/>
          </a:xfrm>
        </p:spPr>
        <p:txBody>
          <a:bodyPr/>
          <a:lstStyle/>
          <a:p>
            <a:r>
              <a:rPr lang="ko-KR" altLang="en-US" dirty="0" smtClean="0"/>
              <a:t>건물 이력 및 상태 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2" name="4. 건물 이력 및 상태 등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425" y="1112744"/>
            <a:ext cx="6984300" cy="34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2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44425" y="422500"/>
            <a:ext cx="3684544" cy="857400"/>
          </a:xfrm>
        </p:spPr>
        <p:txBody>
          <a:bodyPr/>
          <a:lstStyle/>
          <a:p>
            <a:r>
              <a:rPr lang="ko-KR" altLang="en-US" dirty="0" smtClean="0"/>
              <a:t>건물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2395319" y="536221"/>
            <a:ext cx="3005020" cy="45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sz="1400" dirty="0" smtClean="0"/>
              <a:t>평가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분석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상권 분석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이력 상세까지</a:t>
            </a:r>
            <a:endParaRPr lang="ko-KR" altLang="en-US" sz="1400" dirty="0"/>
          </a:p>
        </p:txBody>
      </p:sp>
      <p:pic>
        <p:nvPicPr>
          <p:cNvPr id="2" name="5. 건물 검색(검색바), 평가, 분석, 근처 상권 분석, 이력 상세보기까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425" y="994055"/>
            <a:ext cx="7467598" cy="36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44425" y="422500"/>
            <a:ext cx="3684544" cy="857400"/>
          </a:xfrm>
        </p:spPr>
        <p:txBody>
          <a:bodyPr/>
          <a:lstStyle/>
          <a:p>
            <a:r>
              <a:rPr lang="ko-KR" altLang="en-US" dirty="0" smtClean="0"/>
              <a:t>조회하기로 건물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2" name="6. 조회하기로 건물검색 ( 군집 보여줌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425" y="1098626"/>
            <a:ext cx="6804262" cy="324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115;p20"/>
          <p:cNvSpPr txBox="1">
            <a:spLocks/>
          </p:cNvSpPr>
          <p:nvPr/>
        </p:nvSpPr>
        <p:spPr>
          <a:xfrm>
            <a:off x="1386589" y="1171517"/>
            <a:ext cx="3569165" cy="310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en-US" altLang="ko-KR" sz="20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20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Architecture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맺으며</a:t>
            </a:r>
            <a:endParaRPr lang="en-US" altLang="ko-KR" sz="20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Q&amp;A</a:t>
            </a:r>
            <a:endParaRPr lang="en-US" altLang="ko-KR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9610" y="347549"/>
            <a:ext cx="826979" cy="544366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44425" y="422500"/>
            <a:ext cx="3684544" cy="857400"/>
          </a:xfrm>
        </p:spPr>
        <p:txBody>
          <a:bodyPr/>
          <a:lstStyle/>
          <a:p>
            <a:r>
              <a:rPr lang="ko-KR" altLang="en-US" dirty="0" smtClean="0"/>
              <a:t>메인 페이지 추천 시스템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2" name="7.메인페이지 추천시스템(로그인안할때랑 로그인할때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425" y="1076863"/>
            <a:ext cx="7438963" cy="36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2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44425" y="422500"/>
            <a:ext cx="3684544" cy="857400"/>
          </a:xfrm>
        </p:spPr>
        <p:txBody>
          <a:bodyPr/>
          <a:lstStyle/>
          <a:p>
            <a:r>
              <a:rPr lang="ko-KR" altLang="en-US" dirty="0" smtClean="0"/>
              <a:t>추천 이력 받기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2" name="8. 조회하기에서 유저마다 다른 추천이력받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425" y="1092387"/>
            <a:ext cx="7166384" cy="35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44424" y="422500"/>
            <a:ext cx="4157881" cy="857400"/>
          </a:xfrm>
        </p:spPr>
        <p:txBody>
          <a:bodyPr/>
          <a:lstStyle/>
          <a:p>
            <a:r>
              <a:rPr lang="ko-KR" altLang="en-US" dirty="0" smtClean="0"/>
              <a:t>지역별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선호도별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추천받기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2" name="9. 추천서비스에서 지역별, 선호도별 추천받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424" y="1140866"/>
            <a:ext cx="6782748" cy="3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8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44425" y="422500"/>
            <a:ext cx="3684544" cy="857400"/>
          </a:xfrm>
        </p:spPr>
        <p:txBody>
          <a:bodyPr/>
          <a:lstStyle/>
          <a:p>
            <a:r>
              <a:rPr lang="ko-KR" altLang="en-US" dirty="0" smtClean="0"/>
              <a:t>공인중개사 랭킹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2" name="10.공인중개사 랭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793" y="1107777"/>
            <a:ext cx="7376352" cy="36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ctrTitle"/>
          </p:nvPr>
        </p:nvSpPr>
        <p:spPr>
          <a:xfrm>
            <a:off x="826350" y="1604050"/>
            <a:ext cx="4638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팀 소개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6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팀 소개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05" y="1126922"/>
            <a:ext cx="5852667" cy="34978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83" b="6165"/>
          <a:stretch/>
        </p:blipFill>
        <p:spPr>
          <a:xfrm>
            <a:off x="4971066" y="1781453"/>
            <a:ext cx="4055701" cy="3345439"/>
          </a:xfrm>
          <a:prstGeom prst="rect">
            <a:avLst/>
          </a:prstGeom>
        </p:spPr>
      </p:pic>
      <p:sp>
        <p:nvSpPr>
          <p:cNvPr id="7" name="Google Shape;119;p20"/>
          <p:cNvSpPr txBox="1"/>
          <p:nvPr/>
        </p:nvSpPr>
        <p:spPr>
          <a:xfrm>
            <a:off x="7406424" y="1570182"/>
            <a:ext cx="1303468" cy="56816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smtClean="0">
                <a:solidFill>
                  <a:srgbClr val="FFFFFF"/>
                </a:solidFill>
                <a:latin typeface="Titillium Web" panose="020B0600000101010101" charset="0"/>
                <a:ea typeface="나눔스퀘어 ExtraBold" panose="020B0600000101010101" pitchFamily="50" charset="-127"/>
                <a:sym typeface="Titillium Web"/>
              </a:rPr>
              <a:t>SS203</a:t>
            </a:r>
            <a:endParaRPr sz="2600" dirty="0">
              <a:solidFill>
                <a:srgbClr val="FFFFFF"/>
              </a:solidFill>
              <a:latin typeface="Titillium Web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6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ctrTitle"/>
          </p:nvPr>
        </p:nvSpPr>
        <p:spPr>
          <a:xfrm>
            <a:off x="826349" y="1604050"/>
            <a:ext cx="5886508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기술 스택 &amp; </a:t>
            </a:r>
            <a:r>
              <a:rPr lang="en-US" altLang="ko-KR" dirty="0"/>
              <a:t>Architecture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1" name="제목 1"/>
          <p:cNvSpPr txBox="1">
            <a:spLocks/>
          </p:cNvSpPr>
          <p:nvPr/>
        </p:nvSpPr>
        <p:spPr>
          <a:xfrm>
            <a:off x="559609" y="347549"/>
            <a:ext cx="4214757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altLang="ko-KR" dirty="0" smtClean="0"/>
              <a:t>기술 스택 &amp; </a:t>
            </a:r>
            <a:r>
              <a:rPr lang="en-US" altLang="ko-KR" dirty="0" smtClean="0"/>
              <a:t>Architecture</a:t>
            </a:r>
            <a:endParaRPr lang="ko-KR" altLang="en-US" dirty="0"/>
          </a:p>
        </p:txBody>
      </p:sp>
      <p:pic>
        <p:nvPicPr>
          <p:cNvPr id="44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856" y="2512675"/>
            <a:ext cx="414000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508" y="1381879"/>
            <a:ext cx="414000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072" y="1411911"/>
            <a:ext cx="414000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139;p22"/>
          <p:cNvSpPr txBox="1"/>
          <p:nvPr/>
        </p:nvSpPr>
        <p:spPr>
          <a:xfrm>
            <a:off x="2509289" y="2944939"/>
            <a:ext cx="1134438" cy="33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Spring Boot</a:t>
            </a:r>
          </a:p>
        </p:txBody>
      </p:sp>
      <p:sp>
        <p:nvSpPr>
          <p:cNvPr id="81" name="Google Shape;139;p22"/>
          <p:cNvSpPr txBox="1"/>
          <p:nvPr/>
        </p:nvSpPr>
        <p:spPr>
          <a:xfrm>
            <a:off x="559609" y="1603772"/>
            <a:ext cx="1177937" cy="3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 smtClean="0">
                <a:solidFill>
                  <a:srgbClr val="00C0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Front-End</a:t>
            </a:r>
          </a:p>
        </p:txBody>
      </p:sp>
      <p:sp>
        <p:nvSpPr>
          <p:cNvPr id="82" name="Google Shape;139;p22"/>
          <p:cNvSpPr txBox="1"/>
          <p:nvPr/>
        </p:nvSpPr>
        <p:spPr>
          <a:xfrm>
            <a:off x="620056" y="2693878"/>
            <a:ext cx="1057042" cy="3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Back-End</a:t>
            </a:r>
          </a:p>
        </p:txBody>
      </p:sp>
      <p:sp>
        <p:nvSpPr>
          <p:cNvPr id="83" name="Google Shape;139;p22"/>
          <p:cNvSpPr txBox="1"/>
          <p:nvPr/>
        </p:nvSpPr>
        <p:spPr>
          <a:xfrm>
            <a:off x="2732406" y="1814118"/>
            <a:ext cx="688204" cy="36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Vue.js</a:t>
            </a:r>
          </a:p>
        </p:txBody>
      </p:sp>
      <p:sp>
        <p:nvSpPr>
          <p:cNvPr id="85" name="Google Shape;139;p22"/>
          <p:cNvSpPr txBox="1"/>
          <p:nvPr/>
        </p:nvSpPr>
        <p:spPr>
          <a:xfrm>
            <a:off x="3787578" y="1812400"/>
            <a:ext cx="1057042" cy="3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Bootstrap</a:t>
            </a:r>
          </a:p>
        </p:txBody>
      </p:sp>
      <p:pic>
        <p:nvPicPr>
          <p:cNvPr id="2" name="Picture 2" descr="Spring Boot #15] 스프링 웹 MVC : 인덱스 페이지와 파비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08" y="2528105"/>
            <a:ext cx="414000" cy="4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139;p22"/>
          <p:cNvSpPr txBox="1"/>
          <p:nvPr/>
        </p:nvSpPr>
        <p:spPr>
          <a:xfrm>
            <a:off x="6449262" y="2947650"/>
            <a:ext cx="727187" cy="33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MySQL</a:t>
            </a:r>
          </a:p>
        </p:txBody>
      </p:sp>
      <p:pic>
        <p:nvPicPr>
          <p:cNvPr id="3" name="Picture 4" descr="당신이 몰랐던 Django Prefetch. - chrisjune - Mediu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t="24368" r="13335" b="23857"/>
          <a:stretch/>
        </p:blipFill>
        <p:spPr bwMode="auto">
          <a:xfrm>
            <a:off x="3799559" y="2512675"/>
            <a:ext cx="1033029" cy="4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Google Shape;139;p22"/>
          <p:cNvSpPr txBox="1"/>
          <p:nvPr/>
        </p:nvSpPr>
        <p:spPr>
          <a:xfrm>
            <a:off x="3916887" y="2945000"/>
            <a:ext cx="798371" cy="30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Django</a:t>
            </a:r>
          </a:p>
        </p:txBody>
      </p:sp>
      <p:pic>
        <p:nvPicPr>
          <p:cNvPr id="5" name="Picture 8" descr="http://millky.com/image/main/logo/jp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277" y="2528105"/>
            <a:ext cx="905624" cy="4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Google Shape;139;p22"/>
          <p:cNvSpPr txBox="1"/>
          <p:nvPr/>
        </p:nvSpPr>
        <p:spPr>
          <a:xfrm>
            <a:off x="5280325" y="2944922"/>
            <a:ext cx="687528" cy="30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JPA</a:t>
            </a:r>
          </a:p>
        </p:txBody>
      </p:sp>
      <p:pic>
        <p:nvPicPr>
          <p:cNvPr id="91" name="Google Shape;15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9368" y="2528105"/>
            <a:ext cx="414000" cy="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139;p22"/>
          <p:cNvSpPr txBox="1"/>
          <p:nvPr/>
        </p:nvSpPr>
        <p:spPr>
          <a:xfrm>
            <a:off x="7457321" y="2942105"/>
            <a:ext cx="898093" cy="37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Swagger</a:t>
            </a:r>
          </a:p>
        </p:txBody>
      </p:sp>
      <p:sp>
        <p:nvSpPr>
          <p:cNvPr id="93" name="Google Shape;139;p22"/>
          <p:cNvSpPr txBox="1"/>
          <p:nvPr/>
        </p:nvSpPr>
        <p:spPr>
          <a:xfrm>
            <a:off x="526441" y="3783984"/>
            <a:ext cx="1244272" cy="37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Block Chain</a:t>
            </a:r>
          </a:p>
        </p:txBody>
      </p:sp>
      <p:sp>
        <p:nvSpPr>
          <p:cNvPr id="96" name="Google Shape;139;p22"/>
          <p:cNvSpPr txBox="1"/>
          <p:nvPr/>
        </p:nvSpPr>
        <p:spPr>
          <a:xfrm>
            <a:off x="2482072" y="4023193"/>
            <a:ext cx="1129682" cy="46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12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Hyperledger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Fabric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26549" y="2259894"/>
            <a:ext cx="7927247" cy="0"/>
          </a:xfrm>
          <a:prstGeom prst="line">
            <a:avLst/>
          </a:prstGeom>
          <a:ln w="38100">
            <a:solidFill>
              <a:srgbClr val="9FC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626549" y="3418134"/>
            <a:ext cx="7927247" cy="0"/>
          </a:xfrm>
          <a:prstGeom prst="line">
            <a:avLst/>
          </a:prstGeom>
          <a:ln w="38100">
            <a:solidFill>
              <a:srgbClr val="9FC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fabric] Hyperledger Fabric 1.4 설치하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58" y="3686344"/>
            <a:ext cx="351900" cy="4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83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4110" y="1133742"/>
            <a:ext cx="8331199" cy="3549093"/>
          </a:xfrm>
        </p:spPr>
        <p:txBody>
          <a:bodyPr/>
          <a:lstStyle/>
          <a:p>
            <a:r>
              <a:rPr lang="en-US" altLang="ko-KR" dirty="0" smtClean="0"/>
              <a:t>JPA </a:t>
            </a:r>
            <a:r>
              <a:rPr lang="ko-KR" altLang="en-US" dirty="0" smtClean="0"/>
              <a:t>도입 이유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114300" indent="0">
              <a:buNone/>
            </a:pPr>
            <a:r>
              <a:rPr lang="en-US" altLang="ko-KR" dirty="0" smtClean="0"/>
              <a:t>     </a:t>
            </a:r>
            <a:r>
              <a:rPr lang="ko-KR" altLang="en-US" sz="1600" dirty="0" smtClean="0"/>
              <a:t>객체지향적으로 관리가 되기에 비즈니스 </a:t>
            </a:r>
            <a:r>
              <a:rPr lang="ko-KR" altLang="en-US" sz="1600" dirty="0" err="1" smtClean="0"/>
              <a:t>로직에만</a:t>
            </a:r>
            <a:r>
              <a:rPr lang="ko-KR" altLang="en-US" sz="1600" dirty="0" smtClean="0"/>
              <a:t> 집중할 수 있기 때문에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생산성에 강점을 가짐</a:t>
            </a:r>
            <a:endParaRPr lang="en-US" altLang="ko-KR" sz="1600" dirty="0" smtClean="0"/>
          </a:p>
          <a:p>
            <a:pPr marL="114300" indent="0">
              <a:buNone/>
            </a:pPr>
            <a:endParaRPr lang="en-US" altLang="ko-KR" sz="1600" dirty="0" smtClean="0"/>
          </a:p>
          <a:p>
            <a:pPr marL="114300" indent="0">
              <a:buNone/>
            </a:pPr>
            <a:r>
              <a:rPr lang="en-US" altLang="ko-KR" sz="1600" dirty="0" smtClean="0"/>
              <a:t>     SQL</a:t>
            </a:r>
            <a:r>
              <a:rPr lang="ko-KR" altLang="en-US" sz="1600" dirty="0"/>
              <a:t>로 직접 작성하지 않고</a:t>
            </a:r>
            <a:r>
              <a:rPr lang="en-US" altLang="ko-KR" sz="1600" dirty="0"/>
              <a:t>, ORM </a:t>
            </a:r>
            <a:r>
              <a:rPr lang="ko-KR" altLang="en-US" sz="1600" dirty="0"/>
              <a:t>프레임워크가 대신 </a:t>
            </a:r>
            <a:r>
              <a:rPr lang="ko-KR" altLang="en-US" sz="1600" dirty="0" err="1" smtClean="0"/>
              <a:t>엔티티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필드가 되는 </a:t>
            </a:r>
            <a:r>
              <a:rPr lang="ko-KR" altLang="en-US" sz="1600" dirty="0" smtClean="0"/>
              <a:t>객체를 다루기</a:t>
            </a:r>
            <a:endParaRPr lang="en-US" altLang="ko-KR" sz="1600" dirty="0" smtClean="0"/>
          </a:p>
          <a:p>
            <a:pPr marL="11430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 때문에 </a:t>
            </a:r>
            <a:r>
              <a:rPr lang="ko-KR" altLang="en-US" sz="1600" dirty="0"/>
              <a:t>유지보수가 </a:t>
            </a:r>
            <a:r>
              <a:rPr lang="ko-KR" altLang="en-US" sz="1600" dirty="0" smtClean="0"/>
              <a:t>간결</a:t>
            </a:r>
            <a:endParaRPr lang="en-US" altLang="ko-KR" sz="1600" dirty="0"/>
          </a:p>
          <a:p>
            <a:endParaRPr lang="en-US" altLang="ko-KR" sz="1600" dirty="0" smtClean="0"/>
          </a:p>
          <a:p>
            <a:pPr marL="114300" indent="0">
              <a:buNone/>
            </a:pPr>
            <a:r>
              <a:rPr lang="en-US" altLang="ko-KR" sz="1600" dirty="0" smtClean="0"/>
              <a:t>     </a:t>
            </a:r>
            <a:r>
              <a:rPr lang="ko-KR" altLang="en-US" sz="1600" dirty="0" smtClean="0">
                <a:solidFill>
                  <a:srgbClr val="00C03F"/>
                </a:solidFill>
              </a:rPr>
              <a:t>유저가 사용하는 기능이 많기 때문에</a:t>
            </a:r>
            <a:r>
              <a:rPr lang="en-US" altLang="ko-KR" sz="1600" dirty="0" smtClean="0">
                <a:solidFill>
                  <a:srgbClr val="00C03F"/>
                </a:solidFill>
              </a:rPr>
              <a:t>, </a:t>
            </a:r>
            <a:r>
              <a:rPr lang="ko-KR" altLang="en-US" sz="1600" dirty="0" smtClean="0">
                <a:solidFill>
                  <a:srgbClr val="00C03F"/>
                </a:solidFill>
              </a:rPr>
              <a:t>객체 단위로 관리하면 편할 것임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cxnSp>
        <p:nvCxnSpPr>
          <p:cNvPr id="7" name="직선 연결선 6"/>
          <p:cNvCxnSpPr/>
          <p:nvPr/>
        </p:nvCxnSpPr>
        <p:spPr>
          <a:xfrm>
            <a:off x="866695" y="1631822"/>
            <a:ext cx="177490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559609" y="347549"/>
            <a:ext cx="4214757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altLang="ko-KR" dirty="0" smtClean="0"/>
              <a:t>기술 스택 &amp; </a:t>
            </a:r>
            <a:r>
              <a:rPr lang="en-US" altLang="ko-KR" dirty="0" smtClean="0"/>
              <a:t>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4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1" name="Picture 2" descr="vue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38" y="3697201"/>
            <a:ext cx="512043" cy="5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2432635" y="1219200"/>
            <a:ext cx="3455547" cy="35306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37" y="1291259"/>
            <a:ext cx="527867" cy="367623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2712895" y="2015664"/>
            <a:ext cx="793429" cy="13788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5" name="TextBox 44"/>
          <p:cNvSpPr txBox="1"/>
          <p:nvPr/>
        </p:nvSpPr>
        <p:spPr>
          <a:xfrm>
            <a:off x="624315" y="3152509"/>
            <a:ext cx="608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86072" y="1907667"/>
            <a:ext cx="838063" cy="262201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1266356" y="2585831"/>
            <a:ext cx="3033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545802" y="1760223"/>
            <a:ext cx="3252325" cy="28470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2324555" y="2429327"/>
            <a:ext cx="632004" cy="3093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8" descr="nginx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25" y="2130882"/>
            <a:ext cx="411860" cy="4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658212" y="1219199"/>
            <a:ext cx="636361" cy="35306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4686766" y="2525260"/>
            <a:ext cx="4302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38" descr="database icon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94" y="3807313"/>
            <a:ext cx="442085" cy="4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spring boot icon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839" y="1994786"/>
            <a:ext cx="698465" cy="63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760434" y="2505211"/>
            <a:ext cx="932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Boot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01175" y="4111985"/>
            <a:ext cx="627415" cy="24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Vue.js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4" name="Picture 2" descr="Client Icon #336100 - Free Icons Libra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3" y="2418376"/>
            <a:ext cx="490318" cy="68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관련 이미지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12" y="2486826"/>
            <a:ext cx="415107" cy="4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5992916" y="1219199"/>
            <a:ext cx="2706255" cy="35306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9" name="TextBox 78"/>
          <p:cNvSpPr txBox="1"/>
          <p:nvPr/>
        </p:nvSpPr>
        <p:spPr>
          <a:xfrm>
            <a:off x="6693359" y="2279039"/>
            <a:ext cx="1477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Network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H="1">
            <a:off x="4662054" y="2640306"/>
            <a:ext cx="4302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6268382" y="2269871"/>
            <a:ext cx="2189352" cy="21866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50" y="1272522"/>
            <a:ext cx="527867" cy="367623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6434421" y="3651980"/>
            <a:ext cx="87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peer</a:t>
            </a:r>
          </a:p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(port:7051)</a:t>
            </a:r>
            <a:endParaRPr lang="ko-KR" altLang="en-US" sz="1000" i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6325756" y="3079437"/>
            <a:ext cx="2054292" cy="127246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6839920" y="3103649"/>
            <a:ext cx="1068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</a:t>
            </a:r>
            <a:endParaRPr lang="ko-KR" altLang="en-US" sz="1000" i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5" name="Picture 4" descr="Docker Icon of Flat style - Available in SVG, PNG, EPS, AI &amp; Icon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32" y="1883619"/>
            <a:ext cx="509649" cy="50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/>
          <p:cNvSpPr/>
          <p:nvPr/>
        </p:nvSpPr>
        <p:spPr>
          <a:xfrm>
            <a:off x="4990799" y="2369218"/>
            <a:ext cx="664877" cy="20873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9" name="TextBox 98"/>
          <p:cNvSpPr txBox="1"/>
          <p:nvPr/>
        </p:nvSpPr>
        <p:spPr>
          <a:xfrm>
            <a:off x="6623732" y="2543222"/>
            <a:ext cx="1458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MSP(CA Server)</a:t>
            </a:r>
          </a:p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(port:8054)</a:t>
            </a: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372503" y="2540472"/>
            <a:ext cx="1960797" cy="39636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연결선 102"/>
          <p:cNvCxnSpPr>
            <a:stCxn id="100" idx="2"/>
            <a:endCxn id="92" idx="0"/>
          </p:cNvCxnSpPr>
          <p:nvPr/>
        </p:nvCxnSpPr>
        <p:spPr>
          <a:xfrm>
            <a:off x="7352902" y="2936836"/>
            <a:ext cx="0" cy="142601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모서리가 둥근 직사각형 103"/>
          <p:cNvSpPr/>
          <p:nvPr/>
        </p:nvSpPr>
        <p:spPr>
          <a:xfrm>
            <a:off x="6415567" y="3369146"/>
            <a:ext cx="1880498" cy="93350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제목 1"/>
          <p:cNvSpPr txBox="1">
            <a:spLocks/>
          </p:cNvSpPr>
          <p:nvPr/>
        </p:nvSpPr>
        <p:spPr>
          <a:xfrm>
            <a:off x="559609" y="347549"/>
            <a:ext cx="4214757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altLang="ko-KR" dirty="0" smtClean="0"/>
              <a:t>기술 스택 &amp; </a:t>
            </a:r>
            <a:r>
              <a:rPr lang="en-US" altLang="ko-KR" dirty="0" smtClean="0"/>
              <a:t>Architecture</a:t>
            </a:r>
            <a:endParaRPr lang="ko-KR" altLang="en-US" dirty="0"/>
          </a:p>
        </p:txBody>
      </p:sp>
      <p:pic>
        <p:nvPicPr>
          <p:cNvPr id="108" name="Picture 4" descr="당신이 몰랐던 Django Prefetch. - chrisjune - Medium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7" t="24368" r="13335" b="23857"/>
          <a:stretch/>
        </p:blipFill>
        <p:spPr bwMode="auto">
          <a:xfrm>
            <a:off x="3879794" y="3336220"/>
            <a:ext cx="692419" cy="2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직사각형 108"/>
          <p:cNvSpPr/>
          <p:nvPr/>
        </p:nvSpPr>
        <p:spPr>
          <a:xfrm>
            <a:off x="3805424" y="3241571"/>
            <a:ext cx="847662" cy="4530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2" name="모서리가 둥근 직사각형 121"/>
          <p:cNvSpPr/>
          <p:nvPr/>
        </p:nvSpPr>
        <p:spPr>
          <a:xfrm flipV="1">
            <a:off x="6484975" y="3598892"/>
            <a:ext cx="775458" cy="51561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7364143" y="3654443"/>
            <a:ext cx="849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orderer</a:t>
            </a:r>
            <a:endParaRPr lang="en-US" altLang="ko-KR" sz="1000" i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(port:7050)</a:t>
            </a:r>
            <a:endParaRPr lang="ko-KR" altLang="en-US" sz="1000" i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 flipV="1">
            <a:off x="7398495" y="3590739"/>
            <a:ext cx="775458" cy="5237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6095267" y="1760222"/>
            <a:ext cx="2501553" cy="28470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126" name="Picture 4" descr="Docker Icon of Flat style - Available in SVG, PNG, EPS, AI &amp; Icon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80" y="1718018"/>
            <a:ext cx="509649" cy="50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직사각형 126"/>
          <p:cNvSpPr/>
          <p:nvPr/>
        </p:nvSpPr>
        <p:spPr>
          <a:xfrm>
            <a:off x="6191792" y="2191378"/>
            <a:ext cx="2337920" cy="233830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0" name="직선 화살표 연결선 149"/>
          <p:cNvCxnSpPr/>
          <p:nvPr/>
        </p:nvCxnSpPr>
        <p:spPr>
          <a:xfrm flipV="1">
            <a:off x="4659756" y="2855399"/>
            <a:ext cx="424674" cy="4952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/>
          <p:nvPr/>
        </p:nvCxnSpPr>
        <p:spPr>
          <a:xfrm flipH="1">
            <a:off x="4657590" y="2958660"/>
            <a:ext cx="459659" cy="5579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4002539" y="1271940"/>
            <a:ext cx="188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https://k02b2031.p.ssafy.io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820564" y="1271941"/>
            <a:ext cx="1918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https://k02b2032.p.ssafy.io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2712894" y="3651980"/>
            <a:ext cx="793429" cy="7523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1" name="직사각형 170"/>
          <p:cNvSpPr/>
          <p:nvPr/>
        </p:nvSpPr>
        <p:spPr>
          <a:xfrm>
            <a:off x="3805424" y="1916346"/>
            <a:ext cx="847662" cy="122878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56433" y="2138443"/>
            <a:ext cx="0" cy="6739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 flipV="1">
            <a:off x="3648433" y="2151259"/>
            <a:ext cx="27979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504418" y="2382545"/>
            <a:ext cx="156992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 flipV="1">
            <a:off x="3656433" y="2780746"/>
            <a:ext cx="0" cy="15650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/>
          <p:nvPr/>
        </p:nvCxnSpPr>
        <p:spPr>
          <a:xfrm flipV="1">
            <a:off x="2324555" y="2269871"/>
            <a:ext cx="632004" cy="3280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/>
          <p:cNvCxnSpPr/>
          <p:nvPr/>
        </p:nvCxnSpPr>
        <p:spPr>
          <a:xfrm flipH="1">
            <a:off x="1241023" y="2763843"/>
            <a:ext cx="31417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그룹 265"/>
          <p:cNvGrpSpPr/>
          <p:nvPr/>
        </p:nvGrpSpPr>
        <p:grpSpPr>
          <a:xfrm>
            <a:off x="3951178" y="970407"/>
            <a:ext cx="2846011" cy="2628483"/>
            <a:chOff x="3951178" y="970407"/>
            <a:chExt cx="2846011" cy="2628483"/>
          </a:xfrm>
        </p:grpSpPr>
        <p:cxnSp>
          <p:nvCxnSpPr>
            <p:cNvPr id="218" name="직선 연결선 217"/>
            <p:cNvCxnSpPr/>
            <p:nvPr/>
          </p:nvCxnSpPr>
          <p:spPr>
            <a:xfrm flipV="1">
              <a:off x="3951178" y="970407"/>
              <a:ext cx="0" cy="9372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3951178" y="981128"/>
              <a:ext cx="284414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6795318" y="970407"/>
              <a:ext cx="1871" cy="262848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그룹 240"/>
          <p:cNvGrpSpPr/>
          <p:nvPr/>
        </p:nvGrpSpPr>
        <p:grpSpPr>
          <a:xfrm>
            <a:off x="4040505" y="1060704"/>
            <a:ext cx="2668448" cy="2530036"/>
            <a:chOff x="4040505" y="1060704"/>
            <a:chExt cx="2668448" cy="2530036"/>
          </a:xfrm>
        </p:grpSpPr>
        <p:cxnSp>
          <p:nvCxnSpPr>
            <p:cNvPr id="230" name="직선 연결선 229"/>
            <p:cNvCxnSpPr/>
            <p:nvPr/>
          </p:nvCxnSpPr>
          <p:spPr>
            <a:xfrm flipV="1">
              <a:off x="6698288" y="1060704"/>
              <a:ext cx="0" cy="253003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/>
            <p:cNvCxnSpPr/>
            <p:nvPr/>
          </p:nvCxnSpPr>
          <p:spPr>
            <a:xfrm>
              <a:off x="4040505" y="1073413"/>
              <a:ext cx="266844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/>
            <p:cNvCxnSpPr/>
            <p:nvPr/>
          </p:nvCxnSpPr>
          <p:spPr>
            <a:xfrm>
              <a:off x="4051169" y="1060704"/>
              <a:ext cx="0" cy="83044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TextBox 242"/>
          <p:cNvSpPr txBox="1"/>
          <p:nvPr/>
        </p:nvSpPr>
        <p:spPr>
          <a:xfrm>
            <a:off x="1635629" y="2494324"/>
            <a:ext cx="682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</a:p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Browser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2628458" y="1916346"/>
            <a:ext cx="976616" cy="261333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55" name="직선 연결선 254"/>
          <p:cNvCxnSpPr>
            <a:stCxn id="163" idx="0"/>
            <a:endCxn id="44" idx="2"/>
          </p:cNvCxnSpPr>
          <p:nvPr/>
        </p:nvCxnSpPr>
        <p:spPr>
          <a:xfrm flipV="1">
            <a:off x="3109609" y="3394515"/>
            <a:ext cx="1" cy="2574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3807561" y="3851787"/>
            <a:ext cx="847662" cy="66407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1030" name="Picture 6" descr="help, gunicorn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69" y="3795299"/>
            <a:ext cx="573448" cy="57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TextBox 272"/>
          <p:cNvSpPr txBox="1"/>
          <p:nvPr/>
        </p:nvSpPr>
        <p:spPr>
          <a:xfrm>
            <a:off x="3868379" y="4229804"/>
            <a:ext cx="735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gunicorn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5" name="직선 화살표 연결선 184"/>
          <p:cNvCxnSpPr/>
          <p:nvPr/>
        </p:nvCxnSpPr>
        <p:spPr>
          <a:xfrm>
            <a:off x="3648433" y="4334744"/>
            <a:ext cx="2708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>
            <a:stCxn id="268" idx="0"/>
            <a:endCxn id="109" idx="2"/>
          </p:cNvCxnSpPr>
          <p:nvPr/>
        </p:nvCxnSpPr>
        <p:spPr>
          <a:xfrm flipH="1" flipV="1">
            <a:off x="4229255" y="3694653"/>
            <a:ext cx="2137" cy="1571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3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ctrTitle"/>
          </p:nvPr>
        </p:nvSpPr>
        <p:spPr>
          <a:xfrm>
            <a:off x="826350" y="1604050"/>
            <a:ext cx="4638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기획 배경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맺으며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96" y="1796847"/>
            <a:ext cx="1838497" cy="16634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196" y="3460249"/>
            <a:ext cx="2807496" cy="6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0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ctrTitle" idx="4294967295"/>
          </p:nvPr>
        </p:nvSpPr>
        <p:spPr>
          <a:xfrm>
            <a:off x="2366209" y="1120674"/>
            <a:ext cx="4299285" cy="1451076"/>
          </a:xfrm>
          <a:prstGeom prst="rect">
            <a:avLst/>
          </a:prstGeom>
          <a:effectLst>
            <a:outerShdw blurRad="142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" sz="6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en" sz="9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sz="9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638375" y="1863450"/>
            <a:ext cx="1416600" cy="1416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추천 시스템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76507" y="1152292"/>
            <a:ext cx="7593318" cy="676507"/>
            <a:chOff x="1129990" y="1263805"/>
            <a:chExt cx="2535044" cy="676507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29990" y="1263805"/>
              <a:ext cx="2535044" cy="67650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73362" y="1448169"/>
              <a:ext cx="1043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Hybrid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 Recommender Systems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05629" y="1335854"/>
              <a:ext cx="1043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Collaborative Filtering</a:t>
              </a:r>
            </a:p>
            <a:p>
              <a:pPr algn="ctr"/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Contents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based 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Filtering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77947" y="2089176"/>
            <a:ext cx="7588106" cy="2660675"/>
            <a:chOff x="447792" y="2089176"/>
            <a:chExt cx="7588106" cy="2660675"/>
          </a:xfrm>
        </p:grpSpPr>
        <p:grpSp>
          <p:nvGrpSpPr>
            <p:cNvPr id="8" name="그룹 7"/>
            <p:cNvGrpSpPr/>
            <p:nvPr/>
          </p:nvGrpSpPr>
          <p:grpSpPr>
            <a:xfrm>
              <a:off x="447792" y="2089176"/>
              <a:ext cx="1722673" cy="1227053"/>
              <a:chOff x="262636" y="2089176"/>
              <a:chExt cx="1603770" cy="1227053"/>
            </a:xfrm>
          </p:grpSpPr>
          <p:pic>
            <p:nvPicPr>
              <p:cNvPr id="9" name="Picture 2" descr="Client Icon #336100 - Free Icons Librar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362" y="2089176"/>
                <a:ext cx="490318" cy="689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62636" y="2885342"/>
                <a:ext cx="16037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신규 사용자</a:t>
                </a:r>
                <a:endParaRPr lang="en-US" altLang="ko-KR" sz="11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평가 수가 적은 유저</a:t>
                </a: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198120" y="2089176"/>
              <a:ext cx="57415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신규 사용자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관심도 평가 수가 적은 유저의 경우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r>
                <a:rPr lang="en-US" altLang="ko-KR" dirty="0" smtClean="0">
                  <a:solidFill>
                    <a:srgbClr val="00C0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(Contents based Filtering)</a:t>
              </a:r>
            </a:p>
            <a:p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사용자의 관심 지역에서 선호 카테고리를 기준으로 건물을 정렬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높은 점수를 가진 상위 건물 일부로 평균 값을 구해서 유저 프로필을 생성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생성한 유저 프로필로 유저의 관심지역 내 건물들 중 유사한 건물들을 추천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313225" y="3692075"/>
              <a:ext cx="1722673" cy="1057776"/>
              <a:chOff x="262636" y="2089176"/>
              <a:chExt cx="1603770" cy="1057776"/>
            </a:xfrm>
          </p:grpSpPr>
          <p:pic>
            <p:nvPicPr>
              <p:cNvPr id="14" name="Picture 2" descr="Client Icon #336100 - Free Icons Librar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362" y="2089176"/>
                <a:ext cx="490318" cy="689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62636" y="2885342"/>
                <a:ext cx="16037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그 외 사용자</a:t>
                </a: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76507" y="3608350"/>
              <a:ext cx="62824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사용자들의 경우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r>
                <a:rPr lang="en-US" altLang="ko-KR" dirty="0" smtClean="0">
                  <a:solidFill>
                    <a:srgbClr val="00C03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(Collaborative Filtering – User based)</a:t>
              </a:r>
            </a:p>
            <a:p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사용자의 관심 지역에서 건물 평점을 이용하여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특이값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분해 알고리즘으로 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건물들 중 사용자의 예상 평점이 높은 건물들을 추천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4291029" y="1336656"/>
            <a:ext cx="364273" cy="307777"/>
          </a:xfrm>
          <a:prstGeom prst="rightArrow">
            <a:avLst/>
          </a:prstGeom>
          <a:solidFill>
            <a:srgbClr val="00C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7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59610" y="347549"/>
            <a:ext cx="29409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smtClean="0"/>
              <a:t>데이터 전처리</a:t>
            </a:r>
            <a:endParaRPr lang="ko-KR" altLang="en-US" dirty="0"/>
          </a:p>
        </p:txBody>
      </p:sp>
      <p:grpSp>
        <p:nvGrpSpPr>
          <p:cNvPr id="75" name="그룹 74"/>
          <p:cNvGrpSpPr/>
          <p:nvPr/>
        </p:nvGrpSpPr>
        <p:grpSpPr>
          <a:xfrm>
            <a:off x="654362" y="1073714"/>
            <a:ext cx="7826222" cy="3856760"/>
            <a:chOff x="246360" y="963309"/>
            <a:chExt cx="8132871" cy="3983342"/>
          </a:xfrm>
        </p:grpSpPr>
        <p:sp>
          <p:nvSpPr>
            <p:cNvPr id="28" name="TextBox 27"/>
            <p:cNvSpPr txBox="1"/>
            <p:nvPr/>
          </p:nvSpPr>
          <p:spPr>
            <a:xfrm>
              <a:off x="6642694" y="2525539"/>
              <a:ext cx="1736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위도</a:t>
              </a:r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경도 수집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246360" y="963309"/>
              <a:ext cx="7660068" cy="3983342"/>
              <a:chOff x="246360" y="963309"/>
              <a:chExt cx="7660068" cy="3983342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246360" y="1210055"/>
                <a:ext cx="1736538" cy="676507"/>
                <a:chOff x="559610" y="2891073"/>
                <a:chExt cx="1736538" cy="676507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559610" y="2962901"/>
                  <a:ext cx="1736538" cy="4768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 err="1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국토교통부</a:t>
                  </a:r>
                  <a:r>
                    <a:rPr lang="ko-KR" altLang="en-US" sz="1200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endParaRPr lang="en-US" altLang="ko-KR" sz="12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/>
                  <a:r>
                    <a:rPr lang="ko-KR" altLang="en-US" sz="1200" dirty="0" err="1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실거래가</a:t>
                  </a:r>
                  <a:r>
                    <a:rPr lang="ko-KR" altLang="en-US" sz="1200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r>
                    <a:rPr lang="ko-KR" altLang="en-US" sz="1200" dirty="0" err="1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공개시스템</a:t>
                  </a:r>
                  <a:endPara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1" name="모서리가 둥근 직사각형 20"/>
                <p:cNvSpPr/>
                <p:nvPr/>
              </p:nvSpPr>
              <p:spPr>
                <a:xfrm>
                  <a:off x="559610" y="2891073"/>
                  <a:ext cx="1736538" cy="676507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 rot="1796527">
                <a:off x="5797913" y="1760035"/>
                <a:ext cx="1261885" cy="290822"/>
                <a:chOff x="2596811" y="1252671"/>
                <a:chExt cx="1261885" cy="290822"/>
              </a:xfrm>
            </p:grpSpPr>
            <p:cxnSp>
              <p:nvCxnSpPr>
                <p:cNvPr id="25" name="직선 화살표 연결선 24"/>
                <p:cNvCxnSpPr/>
                <p:nvPr/>
              </p:nvCxnSpPr>
              <p:spPr>
                <a:xfrm>
                  <a:off x="2613891" y="1543493"/>
                  <a:ext cx="1228436" cy="0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2596811" y="1252671"/>
                  <a:ext cx="12618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err="1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Kakao</a:t>
                  </a:r>
                  <a:r>
                    <a:rPr lang="en-US" altLang="ko-KR" sz="1200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map API</a:t>
                  </a:r>
                  <a:endPara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3963245" y="2655246"/>
                <a:ext cx="1736537" cy="52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중복 제거된 </a:t>
                </a:r>
                <a:endPara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도로명</a:t>
                </a:r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주소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 flipH="1">
                <a:off x="2932566" y="2731835"/>
                <a:ext cx="1288473" cy="323292"/>
                <a:chOff x="2613891" y="1275963"/>
                <a:chExt cx="1228436" cy="267530"/>
              </a:xfrm>
            </p:grpSpPr>
            <p:cxnSp>
              <p:nvCxnSpPr>
                <p:cNvPr id="44" name="직선 화살표 연결선 43"/>
                <p:cNvCxnSpPr/>
                <p:nvPr/>
              </p:nvCxnSpPr>
              <p:spPr>
                <a:xfrm>
                  <a:off x="2613891" y="1543493"/>
                  <a:ext cx="1228436" cy="0"/>
                </a:xfrm>
                <a:prstGeom prst="straightConnector1">
                  <a:avLst/>
                </a:prstGeom>
                <a:ln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/>
                <p:cNvSpPr txBox="1"/>
                <p:nvPr/>
              </p:nvSpPr>
              <p:spPr>
                <a:xfrm>
                  <a:off x="2663518" y="1275963"/>
                  <a:ext cx="915118" cy="2367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err="1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KaKao</a:t>
                  </a:r>
                  <a:r>
                    <a:rPr lang="en-US" altLang="ko-KR" sz="1200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API</a:t>
                  </a:r>
                  <a:endParaRPr lang="ko-KR" altLang="en-US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906861" y="2710347"/>
                <a:ext cx="202570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카테고리 데이터 수집</a:t>
                </a:r>
                <a:endPara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교통</a:t>
                </a:r>
                <a:r>
                  <a:rPr lang="en-US" altLang="ko-KR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8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음식점카페</a:t>
                </a:r>
                <a:r>
                  <a:rPr lang="en-US" altLang="ko-KR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의료시설</a:t>
                </a:r>
                <a:r>
                  <a:rPr lang="en-US" altLang="ko-KR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교육시설</a:t>
                </a:r>
                <a:r>
                  <a:rPr lang="en-US" altLang="ko-KR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문화시설</a:t>
                </a:r>
                <a:r>
                  <a:rPr lang="en-US" altLang="ko-KR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  <a:r>
                  <a:rPr lang="ko-KR" altLang="en-US" sz="8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마트편의점</a:t>
                </a:r>
                <a:r>
                  <a:rPr lang="en-US" altLang="ko-KR" sz="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  <a:endParaRPr lang="ko-KR" altLang="en-US" sz="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169891" y="4085684"/>
                <a:ext cx="1736537" cy="52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랜덤 값으로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호 정보 적용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4221039" y="3958360"/>
                <a:ext cx="923636" cy="988291"/>
                <a:chOff x="6631709" y="2558473"/>
                <a:chExt cx="923636" cy="988291"/>
              </a:xfrm>
            </p:grpSpPr>
            <p:sp>
              <p:nvSpPr>
                <p:cNvPr id="52" name="순서도: 자기 디스크 51"/>
                <p:cNvSpPr/>
                <p:nvPr/>
              </p:nvSpPr>
              <p:spPr>
                <a:xfrm>
                  <a:off x="6631709" y="2558473"/>
                  <a:ext cx="923636" cy="988291"/>
                </a:xfrm>
                <a:prstGeom prst="flowChartMagneticDisk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Picture 8" descr="관련 이미지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1861" y="2997200"/>
                  <a:ext cx="415107" cy="4151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60" name="직선 화살표 연결선 59"/>
              <p:cNvCxnSpPr/>
              <p:nvPr/>
            </p:nvCxnSpPr>
            <p:spPr>
              <a:xfrm>
                <a:off x="2159279" y="3454400"/>
                <a:ext cx="1877051" cy="961635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2159279" y="1896572"/>
                <a:ext cx="1948394" cy="8953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>
              <a:xfrm>
                <a:off x="4221039" y="1198847"/>
                <a:ext cx="1293070" cy="676507"/>
                <a:chOff x="157229" y="2808037"/>
                <a:chExt cx="1736538" cy="676507"/>
              </a:xfrm>
            </p:grpSpPr>
            <p:sp>
              <p:nvSpPr>
                <p:cNvPr id="64" name="TextBox 63"/>
                <p:cNvSpPr txBox="1"/>
                <p:nvPr/>
              </p:nvSpPr>
              <p:spPr>
                <a:xfrm>
                  <a:off x="157229" y="2992401"/>
                  <a:ext cx="173653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수정 데이터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157229" y="2808037"/>
                  <a:ext cx="1736538" cy="676507"/>
                </a:xfrm>
                <a:prstGeom prst="roundRect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2492972" y="963309"/>
                <a:ext cx="1562866" cy="92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주소 편집</a:t>
                </a:r>
                <a:endParaRPr lang="en-US" altLang="ko-KR" sz="105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105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필요 없는 칼럼 제거</a:t>
                </a:r>
                <a:endParaRPr lang="en-US" altLang="ko-KR" sz="105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105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유효하지 않은 주소 제거</a:t>
                </a:r>
                <a:endParaRPr lang="en-US" altLang="ko-KR" sz="105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105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거래 종류 칼럼 추가</a:t>
                </a:r>
                <a:endParaRPr lang="en-US" altLang="ko-KR" sz="105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105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날짜 형식 변경</a:t>
                </a:r>
                <a:endPara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69" name="직선 화살표 연결선 68"/>
              <p:cNvCxnSpPr/>
              <p:nvPr/>
            </p:nvCxnSpPr>
            <p:spPr>
              <a:xfrm flipH="1">
                <a:off x="7048587" y="3094516"/>
                <a:ext cx="462375" cy="863844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/>
              <p:cNvCxnSpPr/>
              <p:nvPr/>
            </p:nvCxnSpPr>
            <p:spPr>
              <a:xfrm>
                <a:off x="4787558" y="2045248"/>
                <a:ext cx="0" cy="480291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/>
              <p:cNvCxnSpPr/>
              <p:nvPr/>
            </p:nvCxnSpPr>
            <p:spPr>
              <a:xfrm flipH="1">
                <a:off x="5356071" y="4420207"/>
                <a:ext cx="971039" cy="5642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932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59610" y="347549"/>
            <a:ext cx="32457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추가 구현 계획</a:t>
            </a:r>
            <a:endParaRPr lang="ko-KR" altLang="en-US" dirty="0"/>
          </a:p>
        </p:txBody>
      </p:sp>
      <p:sp>
        <p:nvSpPr>
          <p:cNvPr id="7" name="Google Shape;139;p22"/>
          <p:cNvSpPr txBox="1"/>
          <p:nvPr/>
        </p:nvSpPr>
        <p:spPr>
          <a:xfrm>
            <a:off x="851536" y="1223747"/>
            <a:ext cx="6759228" cy="13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건물 상세 페이지 내에서 유사한 건물을 보여주는 기능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tillium Web"/>
                <a:sym typeface="Titillium Web"/>
              </a:rPr>
              <a:t>이력 등록 시 파일 입력으로 다중 이력 등록하는 기능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9574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Google Shape;138;p22"/>
          <p:cNvSpPr txBox="1"/>
          <p:nvPr/>
        </p:nvSpPr>
        <p:spPr>
          <a:xfrm>
            <a:off x="1411325" y="1029872"/>
            <a:ext cx="4339770" cy="71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프롭테크란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?</a:t>
            </a:r>
            <a:endParaRPr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9" name="Google Shape;138;p22"/>
          <p:cNvSpPr txBox="1"/>
          <p:nvPr/>
        </p:nvSpPr>
        <p:spPr>
          <a:xfrm>
            <a:off x="1253473" y="2507822"/>
            <a:ext cx="1622388" cy="40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Prop</a:t>
            </a:r>
            <a:r>
              <a:rPr lang="en-US" sz="1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erty</a:t>
            </a:r>
            <a:endParaRPr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11" name="Google Shape;138;p22"/>
          <p:cNvSpPr txBox="1"/>
          <p:nvPr/>
        </p:nvSpPr>
        <p:spPr>
          <a:xfrm>
            <a:off x="4110537" y="2506388"/>
            <a:ext cx="150467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8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Tech</a:t>
            </a:r>
            <a:r>
              <a:rPr lang="en-US" sz="1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nology</a:t>
            </a:r>
            <a:endParaRPr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15" name="Google Shape;138;p22"/>
          <p:cNvSpPr txBox="1"/>
          <p:nvPr/>
        </p:nvSpPr>
        <p:spPr>
          <a:xfrm>
            <a:off x="3172991" y="2509884"/>
            <a:ext cx="640416" cy="40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+</a:t>
            </a:r>
            <a:endParaRPr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10" name="Google Shape;138;p22"/>
          <p:cNvSpPr txBox="1"/>
          <p:nvPr/>
        </p:nvSpPr>
        <p:spPr>
          <a:xfrm>
            <a:off x="1459196" y="3846516"/>
            <a:ext cx="4068006" cy="40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정보 기술을 결합한 부동산 서비스 산업</a:t>
            </a:r>
          </a:p>
        </p:txBody>
      </p:sp>
      <p:sp>
        <p:nvSpPr>
          <p:cNvPr id="14" name="Google Shape;138;p22"/>
          <p:cNvSpPr txBox="1"/>
          <p:nvPr/>
        </p:nvSpPr>
        <p:spPr>
          <a:xfrm>
            <a:off x="3061549" y="3217145"/>
            <a:ext cx="863300" cy="39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||</a:t>
            </a:r>
            <a:endParaRPr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37270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5488" b="22359"/>
          <a:stretch/>
        </p:blipFill>
        <p:spPr>
          <a:xfrm>
            <a:off x="2465882" y="1190735"/>
            <a:ext cx="3754708" cy="1975718"/>
          </a:xfrm>
          <a:prstGeom prst="rect">
            <a:avLst/>
          </a:prstGeom>
        </p:spPr>
      </p:pic>
      <p:sp>
        <p:nvSpPr>
          <p:cNvPr id="14" name="Google Shape;139;p22"/>
          <p:cNvSpPr txBox="1"/>
          <p:nvPr/>
        </p:nvSpPr>
        <p:spPr>
          <a:xfrm>
            <a:off x="2783373" y="3702215"/>
            <a:ext cx="3119726" cy="40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dirty="0" smtClean="0">
                <a:solidFill>
                  <a:srgbClr val="00C0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블록체인으로 신뢰성 있는 정보 제공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6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6157414" y="2929747"/>
            <a:ext cx="1637220" cy="35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하이퍼레저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패브릭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9" name="Google Shape;139;p22"/>
          <p:cNvSpPr txBox="1"/>
          <p:nvPr/>
        </p:nvSpPr>
        <p:spPr>
          <a:xfrm>
            <a:off x="1341267" y="2945995"/>
            <a:ext cx="1009863" cy="32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이더리움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01" y="2130639"/>
            <a:ext cx="803046" cy="83549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2277360" y="2001385"/>
            <a:ext cx="1367144" cy="547001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iki.hash.kr/images/thumb/d/d6/%EC%9D%B4%EB%8D%94%EB%A6%AC%EC%9B%80_%EB%A1%9C%EA%B3%A0.png/200px-%EC%9D%B4%EB%8D%94%EB%A6%AC%EC%9B%80_%EB%A1%9C%EA%B3%A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62" y="2109565"/>
            <a:ext cx="804874" cy="8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3" y="1138604"/>
            <a:ext cx="1067312" cy="1067312"/>
          </a:xfrm>
          <a:prstGeom prst="rect">
            <a:avLst/>
          </a:prstGeom>
        </p:spPr>
      </p:pic>
      <p:sp>
        <p:nvSpPr>
          <p:cNvPr id="20" name="Google Shape;139;p22"/>
          <p:cNvSpPr txBox="1"/>
          <p:nvPr/>
        </p:nvSpPr>
        <p:spPr>
          <a:xfrm>
            <a:off x="3906637" y="2205916"/>
            <a:ext cx="1009863" cy="32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블록체인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33" name="Google Shape;139;p22"/>
          <p:cNvSpPr txBox="1"/>
          <p:nvPr/>
        </p:nvSpPr>
        <p:spPr>
          <a:xfrm>
            <a:off x="3015967" y="3404295"/>
            <a:ext cx="2791202" cy="103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탈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중앙화를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통한 데이터 관리</a:t>
            </a:r>
            <a:endParaRPr lang="en-US" altLang="ko-KR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solidFill>
                <a:srgbClr val="00C03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C0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위</a:t>
            </a:r>
            <a:r>
              <a:rPr lang="en-US" altLang="ko-KR" dirty="0" smtClean="0">
                <a:solidFill>
                  <a:srgbClr val="00C0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·</a:t>
            </a:r>
            <a:r>
              <a:rPr lang="ko-KR" altLang="en-US" dirty="0" smtClean="0">
                <a:solidFill>
                  <a:srgbClr val="00C0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변조 불가능</a:t>
            </a:r>
            <a:endParaRPr lang="en-US" altLang="ko-KR" dirty="0" smtClean="0">
              <a:solidFill>
                <a:srgbClr val="00C03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C0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데이터의 투명성</a:t>
            </a:r>
            <a:endParaRPr dirty="0">
              <a:solidFill>
                <a:srgbClr val="00C03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2400000" flipV="1">
            <a:off x="5162755" y="1932415"/>
            <a:ext cx="1367144" cy="547001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rot="2400000" flipV="1">
            <a:off x="5163782" y="1932416"/>
            <a:ext cx="1367144" cy="54700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81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4749677" y="3500495"/>
            <a:ext cx="2380035" cy="64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보안성과 속도가 빠름</a:t>
            </a:r>
            <a:endParaRPr lang="en-US" altLang="ko-KR" sz="1600" dirty="0" smtClean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algn="ctr"/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(</a:t>
            </a:r>
            <a:r>
              <a:rPr lang="ko-KR" altLang="en-US" sz="1600" u="sng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이더리움과</a:t>
            </a:r>
            <a:r>
              <a:rPr lang="ko-KR" altLang="en-US" sz="1600" u="sng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비교하여</a:t>
            </a: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)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9" name="Google Shape;139;p22"/>
          <p:cNvSpPr txBox="1"/>
          <p:nvPr/>
        </p:nvSpPr>
        <p:spPr>
          <a:xfrm>
            <a:off x="4360266" y="2460262"/>
            <a:ext cx="3158861" cy="69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허가된 공인중개사만 이력 등록 가능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lvl="0" algn="ctr"/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(private)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67" y="2138567"/>
            <a:ext cx="1067451" cy="1110581"/>
          </a:xfrm>
          <a:prstGeom prst="rect">
            <a:avLst/>
          </a:prstGeom>
        </p:spPr>
      </p:pic>
      <p:sp>
        <p:nvSpPr>
          <p:cNvPr id="11" name="Google Shape;138;p22"/>
          <p:cNvSpPr txBox="1"/>
          <p:nvPr/>
        </p:nvSpPr>
        <p:spPr>
          <a:xfrm>
            <a:off x="1218582" y="3249148"/>
            <a:ext cx="1637220" cy="35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하이퍼레저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패브릭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15" name="Google Shape;139;p22"/>
          <p:cNvSpPr txBox="1"/>
          <p:nvPr/>
        </p:nvSpPr>
        <p:spPr>
          <a:xfrm>
            <a:off x="4251720" y="1602599"/>
            <a:ext cx="3375951" cy="47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접근에 대한 제어가 쉽게 가능해야 함</a:t>
            </a:r>
            <a:endParaRPr lang="en-US" altLang="ko-KR" sz="16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93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9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1" y="1640884"/>
            <a:ext cx="8373133" cy="23276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6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559610" y="347549"/>
            <a:ext cx="1906272" cy="5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pic>
        <p:nvPicPr>
          <p:cNvPr id="2" name="Picture 2" descr="Recommendation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14" y="1411916"/>
            <a:ext cx="1427944" cy="14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commendation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408" y="1411916"/>
            <a:ext cx="1427944" cy="14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commendation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02" y="1411916"/>
            <a:ext cx="1427944" cy="14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39;p22"/>
          <p:cNvSpPr txBox="1"/>
          <p:nvPr/>
        </p:nvSpPr>
        <p:spPr>
          <a:xfrm>
            <a:off x="1961832" y="3359861"/>
            <a:ext cx="5490173" cy="105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성별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나이대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별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선호도 별</a:t>
            </a:r>
            <a:endParaRPr lang="en-US" altLang="ko-KR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교통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마트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편의점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교육시설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의료시설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음식점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카페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문화시설</a:t>
            </a:r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algn="ctr"/>
            <a:r>
              <a:rPr lang="ko-KR" altLang="en-US" dirty="0" smtClean="0">
                <a:solidFill>
                  <a:srgbClr val="00C0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설정한 지역의 추천 서비스 추가</a:t>
            </a:r>
            <a:endParaRPr lang="en-US" altLang="ko-KR" dirty="0" smtClean="0">
              <a:solidFill>
                <a:srgbClr val="00C03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7884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Fidele template">
  <a:themeElements>
    <a:clrScheme name="Custom 347">
      <a:dk1>
        <a:srgbClr val="000000"/>
      </a:dk1>
      <a:lt1>
        <a:srgbClr val="FFFFFF"/>
      </a:lt1>
      <a:dk2>
        <a:srgbClr val="3F3F3F"/>
      </a:dk2>
      <a:lt2>
        <a:srgbClr val="F3F3F3"/>
      </a:lt2>
      <a:accent1>
        <a:srgbClr val="FF004E"/>
      </a:accent1>
      <a:accent2>
        <a:srgbClr val="901829"/>
      </a:accent2>
      <a:accent3>
        <a:srgbClr val="5AB1C9"/>
      </a:accent3>
      <a:accent4>
        <a:srgbClr val="66B368"/>
      </a:accent4>
      <a:accent5>
        <a:srgbClr val="EFAB00"/>
      </a:accent5>
      <a:accent6>
        <a:srgbClr val="E5804B"/>
      </a:accent6>
      <a:hlink>
        <a:srgbClr val="FF004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3666</TotalTime>
  <Words>1125</Words>
  <Application>Microsoft Office PowerPoint</Application>
  <PresentationFormat>화면 슬라이드 쇼(16:9)</PresentationFormat>
  <Paragraphs>250</Paragraphs>
  <Slides>34</Slides>
  <Notes>25</Notes>
  <HiddenSlides>0</HiddenSlides>
  <MMClips>9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나눔스퀘어 ExtraBold</vt:lpstr>
      <vt:lpstr>Titillium Web</vt:lpstr>
      <vt:lpstr>맑은 고딕</vt:lpstr>
      <vt:lpstr>Arial</vt:lpstr>
      <vt:lpstr>Wingdings</vt:lpstr>
      <vt:lpstr>나눔스퀘어 Bold</vt:lpstr>
      <vt:lpstr>Fidele template</vt:lpstr>
      <vt:lpstr> 블록체인과 빅데이터를 활용한 프롭테크</vt:lpstr>
      <vt:lpstr>목차</vt:lpstr>
      <vt:lpstr>기획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구현</vt:lpstr>
      <vt:lpstr>PowerPoint 프레젠테이션</vt:lpstr>
      <vt:lpstr>PowerPoint 프레젠테이션</vt:lpstr>
      <vt:lpstr>시연</vt:lpstr>
      <vt:lpstr>로그인 및 메인 페이지</vt:lpstr>
      <vt:lpstr>유저 정보 및 공인중개사 정보</vt:lpstr>
      <vt:lpstr>건물 이력 및 상태 등록</vt:lpstr>
      <vt:lpstr>건물 검색</vt:lpstr>
      <vt:lpstr>조회하기로 건물 검색</vt:lpstr>
      <vt:lpstr>메인 페이지 추천 시스템</vt:lpstr>
      <vt:lpstr>추천 이력 받기</vt:lpstr>
      <vt:lpstr>지역별, 선호도별 추천받기</vt:lpstr>
      <vt:lpstr>공인중개사 랭킹</vt:lpstr>
      <vt:lpstr>팀 소개</vt:lpstr>
      <vt:lpstr>PowerPoint 프레젠테이션</vt:lpstr>
      <vt:lpstr>기술 스택 &amp; Architecture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하이퍼레저 패브릭을 이용한 부동산 거래 내역 조회</dc:title>
  <dc:creator>multicampus</dc:creator>
  <cp:lastModifiedBy>multicampus</cp:lastModifiedBy>
  <cp:revision>258</cp:revision>
  <dcterms:modified xsi:type="dcterms:W3CDTF">2020-06-09T03:45:13Z</dcterms:modified>
</cp:coreProperties>
</file>